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8QSiqHAnGQtROBIbxiUMLV6cg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>
      <p:cViewPr varScale="1">
        <p:scale>
          <a:sx n="121" d="100"/>
          <a:sy n="121" d="100"/>
        </p:scale>
        <p:origin x="190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dirty="0"/>
              <a:t>Flutuações no preço da energia</a:t>
            </a:r>
            <a:endParaRPr lang="en-US" dirty="0"/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Sheet1!$A$1:$A$24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Sheet1!$B$1:$B$24</c:f>
              <c:numCache>
                <c:formatCode>General</c:formatCode>
                <c:ptCount val="24"/>
                <c:pt idx="0">
                  <c:v>41.74</c:v>
                </c:pt>
                <c:pt idx="1">
                  <c:v>34.68</c:v>
                </c:pt>
                <c:pt idx="2">
                  <c:v>28.95</c:v>
                </c:pt>
                <c:pt idx="3">
                  <c:v>29.01</c:v>
                </c:pt>
                <c:pt idx="4">
                  <c:v>37.340000000000003</c:v>
                </c:pt>
                <c:pt idx="5">
                  <c:v>43.99</c:v>
                </c:pt>
                <c:pt idx="6">
                  <c:v>29.41</c:v>
                </c:pt>
                <c:pt idx="7">
                  <c:v>37.25</c:v>
                </c:pt>
                <c:pt idx="8">
                  <c:v>41.78</c:v>
                </c:pt>
                <c:pt idx="9">
                  <c:v>47.73</c:v>
                </c:pt>
                <c:pt idx="10">
                  <c:v>47.81</c:v>
                </c:pt>
                <c:pt idx="11">
                  <c:v>43.05</c:v>
                </c:pt>
                <c:pt idx="12">
                  <c:v>44.51</c:v>
                </c:pt>
                <c:pt idx="13">
                  <c:v>44.19</c:v>
                </c:pt>
                <c:pt idx="14">
                  <c:v>44.71</c:v>
                </c:pt>
                <c:pt idx="15">
                  <c:v>44.71</c:v>
                </c:pt>
                <c:pt idx="16">
                  <c:v>42.48</c:v>
                </c:pt>
                <c:pt idx="17">
                  <c:v>42.16</c:v>
                </c:pt>
                <c:pt idx="18">
                  <c:v>41.39</c:v>
                </c:pt>
                <c:pt idx="19">
                  <c:v>55.24</c:v>
                </c:pt>
                <c:pt idx="20">
                  <c:v>43.22</c:v>
                </c:pt>
                <c:pt idx="21">
                  <c:v>41.89</c:v>
                </c:pt>
                <c:pt idx="22">
                  <c:v>43.3</c:v>
                </c:pt>
                <c:pt idx="23">
                  <c:v>36.17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5AB-314F-9754-6B70DD4E6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22944"/>
        <c:axId val="180378752"/>
      </c:scatterChart>
      <c:valAx>
        <c:axId val="360522944"/>
        <c:scaling>
          <c:orientation val="minMax"/>
          <c:max val="24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 err="1"/>
                  <a:t>Hora</a:t>
                </a:r>
                <a:endParaRPr lang="en-US" sz="1800" dirty="0"/>
              </a:p>
            </c:rich>
          </c:tx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800"/>
            </a:pPr>
            <a:endParaRPr lang="en-BR"/>
          </a:p>
        </c:txPr>
        <c:crossAx val="180378752"/>
        <c:crosses val="autoZero"/>
        <c:crossBetween val="midCat"/>
      </c:valAx>
      <c:valAx>
        <c:axId val="180378752"/>
        <c:scaling>
          <c:orientation val="minMax"/>
          <c:min val="2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 err="1"/>
                  <a:t>Preço</a:t>
                </a:r>
                <a:r>
                  <a:rPr lang="en-US" sz="1800" dirty="0"/>
                  <a:t> ($/</a:t>
                </a:r>
                <a:r>
                  <a:rPr lang="en-US" sz="1800" dirty="0" err="1"/>
                  <a:t>MWh</a:t>
                </a:r>
                <a:r>
                  <a:rPr lang="en-US" sz="1800" dirty="0"/>
                  <a:t>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BR"/>
          </a:p>
        </c:txPr>
        <c:crossAx val="3605229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476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58999">
              <a:schemeClr val="lt1"/>
            </a:gs>
            <a:gs pos="100000">
              <a:schemeClr val="lt1"/>
            </a:gs>
          </a:gsLst>
          <a:lin ang="42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" y="231490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Turbinas Eólicas no Brasil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Preços da Energia Elétrica</a:t>
            </a:r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Os preços da energia podem mudar dependendo da estação.</a:t>
            </a:r>
            <a:endParaRPr/>
          </a:p>
        </p:txBody>
      </p:sp>
      <p:graphicFrame>
        <p:nvGraphicFramePr>
          <p:cNvPr id="144" name="Google Shape;144;p11"/>
          <p:cNvGraphicFramePr/>
          <p:nvPr/>
        </p:nvGraphicFramePr>
        <p:xfrm>
          <a:off x="1143000" y="2590800"/>
          <a:ext cx="69342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Atividade Proposta</a:t>
            </a:r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533400" y="15240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Projete um parque eólico no Brasil;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receberá uma região específica;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instalará 100 turbinas de 1,5 MW;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Observe a viabilidade econômica da construção do parque eólico em diferentes regiões do Brasil;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Você precisará considerar muitos fatores diferentes para determinar se vale a pena construir uma turbina em qualquer local.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Mobile App</a:t>
            </a:r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Criamos um app para ajudá-los no projeto;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Os gráficos mostram o fluxo de caixa acumulado e anual.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Todas as células amarelas atualizarão automaticamente esses cálculos; portanto, fique à vontade para experimentar os preços assim que tiver resultados iniciais.</a:t>
            </a:r>
            <a:endParaRPr sz="296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89425" y="1822875"/>
            <a:ext cx="3850800" cy="3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Norte</a:t>
            </a:r>
            <a:endParaRPr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Nordeste</a:t>
            </a:r>
            <a:endParaRPr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Sul</a:t>
            </a:r>
            <a:endParaRPr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pt-BR" sz="4000"/>
              <a:t>Sudeste </a:t>
            </a:r>
            <a:endParaRPr sz="400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4000"/>
              <a:buChar char="•"/>
            </a:pPr>
            <a:r>
              <a:rPr lang="pt-BR" sz="4000"/>
              <a:t>Centro Oeste</a:t>
            </a:r>
            <a:endParaRPr sz="4000"/>
          </a:p>
        </p:txBody>
      </p:sp>
      <p:pic>
        <p:nvPicPr>
          <p:cNvPr id="162" name="Google Shape;1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975" y="1822875"/>
            <a:ext cx="5074201" cy="45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526850" y="381000"/>
            <a:ext cx="77343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Calibri"/>
                <a:ea typeface="Calibri"/>
                <a:cs typeface="Calibri"/>
                <a:sym typeface="Calibri"/>
              </a:rPr>
              <a:t>                             Regiões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Fator de Capacidade</a:t>
            </a: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Uma medida da quantidade de energia que uma turbina realmente produz com base no vento em que está instalada.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fator de capacidade seria 100% se a turbina funcionasse com potência máxima (placa de identificação) 24/365.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número típico será de 0,26 a 0,43 para o vento no Brasil.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 da Terra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457200" y="1373775"/>
            <a:ext cx="8229600" cy="3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Descobrir o tamanho da turbina com base na velocidade do vento;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Encontre a área de terra necessária com base no tamanho da turbina;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Procure o custo por metros quadrados para determinar o custo total da terra;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Haverá um custo anual.</a:t>
            </a:r>
            <a:endParaRPr sz="2800"/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1525" y="4121300"/>
            <a:ext cx="4240999" cy="26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48125" y="274650"/>
            <a:ext cx="9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Novas Linhas de Transmissão e Ampliações das Subestações Existentes.</a:t>
            </a:r>
            <a:endParaRPr sz="3959"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457200" y="1790950"/>
            <a:ext cx="8229600" cy="3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 energia deve ser transferida do parque eólico para a rede de transmissão existente.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Use o mapa de transmissão para encontrar o comprimento das linhas a serem instaladas.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Atualizações de subestações provavelmente será necessário integrar a fazenda na rede.</a:t>
            </a:r>
            <a:endParaRPr/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5999" y="4892125"/>
            <a:ext cx="2140375" cy="17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Custos de Capital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Custo de compra e instalação da turbina.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Para turbinas eólicas, esse custo é muito alto e, como resultado, é financiado como uma hipoteca de uma casa.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Pagamentos iguais são feitos todos os anos para pagar os custos de capital.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5029200"/>
            <a:ext cx="21336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Custos contínuos</a:t>
            </a: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Coisas como o terreno em que a turbina está situada devem ser pagas anualmente.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Outros custos incluem despesas administrativas e seguros.</a:t>
            </a:r>
            <a:endParaRPr/>
          </a:p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3688775"/>
            <a:ext cx="4648200" cy="28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Custos de manutenção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óleo precisa ser trocado, as peças de desgaste precisam ser substituídas, as coisas quebram.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Observe como esses custos aumentam à medida que a turbina envelhece.</a:t>
            </a:r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4262438"/>
            <a:ext cx="3810000" cy="214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4262438"/>
            <a:ext cx="36671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História das Turbinas Eólicas</a:t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438400"/>
            <a:ext cx="6275615" cy="417965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685800" y="1295400"/>
            <a:ext cx="7543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energia eólica vem sendo utilizada há milhares de anos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primeiros usos foram para bombear água, moer grãos, etc.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Renda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 fator de capacidade determinará quanta energia é produzida ao longo do ano.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3025" y="4131972"/>
            <a:ext cx="3752850" cy="256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Crédito Fiscal de Produção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Subsídio federal para energia renovável em escala comercial.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Atualmente, 2,2 centavos de dólar / kWh nos primeiros 10 anos de operação.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Observe como isso afeta a viabilidade do projeto.</a:t>
            </a:r>
            <a:endParaRPr/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4800600"/>
            <a:ext cx="26479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Vamos Começar ...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dirty="0"/>
              <a:t>Divida em cinco grupos, um para cada região.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dirty="0"/>
              <a:t>Você terá 30 minutos para concluir a análise, inserir informações no </a:t>
            </a:r>
            <a:r>
              <a:rPr lang="pt-BR" dirty="0" err="1"/>
              <a:t>App</a:t>
            </a:r>
            <a:r>
              <a:rPr lang="pt-BR" dirty="0"/>
              <a:t> e ver como o projeto funcionará.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dirty="0"/>
              <a:t>Em seguida, teremos uma breve discussão para comparar os resultados entre grupos / regiões.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dirty="0"/>
              <a:t>Referência</a:t>
            </a:r>
            <a:endParaRPr dirty="0"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31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114300" indent="0" algn="just">
              <a:buNone/>
            </a:pPr>
            <a:r>
              <a:rPr lang="en-US" dirty="0"/>
              <a:t>WORCESTER, A. C.; HICKOX, V. M.; KLIMASZEWSKI, J. G.; BERNAL, F. W.; CHOW, J. H.; CHEN, C. The sky's the limit!: designing wind farms: a hands-on STEM activity for high school students, </a:t>
            </a:r>
            <a:r>
              <a:rPr lang="en-US" b="1" dirty="0"/>
              <a:t>IEEE Power and Energy Magazine</a:t>
            </a:r>
            <a:r>
              <a:rPr lang="en-US" dirty="0"/>
              <a:t>, vol. 11, no. 1, p. 18-29, 2013.</a:t>
            </a:r>
            <a:r>
              <a:rPr lang="en-BR" dirty="0"/>
              <a:t> </a:t>
            </a:r>
            <a:endParaRPr lang="en-US" dirty="0"/>
          </a:p>
          <a:p>
            <a:pPr marL="114300" indent="0">
              <a:buNone/>
            </a:pP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19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304800" y="914400"/>
            <a:ext cx="297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Primeira turbina eólica para geração de eletricidade</a:t>
            </a:r>
            <a:endParaRPr sz="3959"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457200"/>
            <a:ext cx="5514975" cy="57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152400" y="3309936"/>
            <a:ext cx="32004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Cleveland, Ohio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1887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12kW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Diâmetro de </a:t>
            </a: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18,29 metros.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411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pt-BR" sz="3959"/>
              <a:t>Primeira turbina eólica em escala de MW</a:t>
            </a:r>
            <a:endParaRPr sz="3959"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4860" y="76200"/>
            <a:ext cx="4453890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457199" y="2133600"/>
            <a:ext cx="4091941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Castleton, VT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Construído em 1941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Diâmetro de 53,34 m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1,25 MW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Maior turbina já construída até 1979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Parques Eólicos Modernos</a:t>
            </a: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7239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Turbinas de 1-3 MW comuns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Diâmetros das lâminas comuns a 76,2 metros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Pode ter centenas de turbinas em uma fazenda</a:t>
            </a:r>
            <a:endParaRPr sz="2800"/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100" y="3238119"/>
            <a:ext cx="4763082" cy="350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Tamanhos Crescentes</a:t>
            </a:r>
            <a:endParaRPr/>
          </a:p>
        </p:txBody>
      </p:sp>
      <p:pic>
        <p:nvPicPr>
          <p:cNvPr id="119" name="Google Shape;119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00201"/>
            <a:ext cx="7772400" cy="428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990600"/>
            <a:ext cx="4295775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2438400"/>
            <a:ext cx="38481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 onde vem nosso poder?</a:t>
            </a:r>
            <a:endParaRPr/>
          </a:p>
        </p:txBody>
      </p:sp>
      <p:pic>
        <p:nvPicPr>
          <p:cNvPr id="5" name="Picture 4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D9E2922-6664-CF44-AA81-F3BBFD7C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23" y="1417638"/>
            <a:ext cx="6191707" cy="49192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 que é um quilowatt?</a:t>
            </a:r>
            <a:endParaRPr/>
          </a:p>
        </p:txBody>
      </p:sp>
      <p:pic>
        <p:nvPicPr>
          <p:cNvPr id="137" name="Google Shape;137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5214" y="1833467"/>
            <a:ext cx="6353572" cy="405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682</Words>
  <Application>Microsoft Macintosh PowerPoint</Application>
  <PresentationFormat>On-screen Show (4:3)</PresentationFormat>
  <Paragraphs>79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Turbinas Eólicas no Brasil</vt:lpstr>
      <vt:lpstr>História das Turbinas Eólicas</vt:lpstr>
      <vt:lpstr>Primeira turbina eólica para geração de eletricidade</vt:lpstr>
      <vt:lpstr>Primeira turbina eólica em escala de MW</vt:lpstr>
      <vt:lpstr>Parques Eólicos Modernos</vt:lpstr>
      <vt:lpstr>Tamanhos Crescentes</vt:lpstr>
      <vt:lpstr>PowerPoint Presentation</vt:lpstr>
      <vt:lpstr>De onde vem nosso poder?</vt:lpstr>
      <vt:lpstr>O que é um quilowatt?</vt:lpstr>
      <vt:lpstr>Preços da Energia Elétrica</vt:lpstr>
      <vt:lpstr>Atividade Proposta</vt:lpstr>
      <vt:lpstr>Mobile App</vt:lpstr>
      <vt:lpstr>PowerPoint Presentation</vt:lpstr>
      <vt:lpstr>Fator de Capacidade</vt:lpstr>
      <vt:lpstr>Custo da Terra</vt:lpstr>
      <vt:lpstr>Novas Linhas de Transmissão e Ampliações das Subestações Existentes.</vt:lpstr>
      <vt:lpstr>Custos de Capital</vt:lpstr>
      <vt:lpstr>Custos contínuos</vt:lpstr>
      <vt:lpstr>Custos de manutenção</vt:lpstr>
      <vt:lpstr>Renda</vt:lpstr>
      <vt:lpstr>Crédito Fiscal de Produção</vt:lpstr>
      <vt:lpstr>Vamos Começar ...</vt:lpstr>
      <vt:lpstr>Referência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Turbinas Eólicas no Brasil</dc:title>
  <dc:creator>student</dc:creator>
  <cp:lastModifiedBy>Efrem Ferreira</cp:lastModifiedBy>
  <cp:revision>5</cp:revision>
  <dcterms:created xsi:type="dcterms:W3CDTF">2012-03-29T17:47:43Z</dcterms:created>
  <dcterms:modified xsi:type="dcterms:W3CDTF">2020-06-15T12:42:57Z</dcterms:modified>
</cp:coreProperties>
</file>